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olors6.xml" ContentType="application/vnd.ms-office.chartcolorstyl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style11.xml" ContentType="application/vnd.ms-office.chartstyle+xml"/>
  <Override PartName="/ppt/charts/colors11.xml" ContentType="application/vnd.ms-office.chartcolorstyle+xml"/>
  <Override PartName="/ppt/charts/style9.xml" ContentType="application/vnd.ms-office.chartstyle+xml"/>
  <Override PartName="/ppt/charts/chart10.xml" ContentType="application/vnd.openxmlformats-officedocument.drawingml.chart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style10.xml" ContentType="application/vnd.ms-office.chartstyle+xml"/>
  <Override PartName="/ppt/charts/chart9.xml" ContentType="application/vnd.openxmlformats-officedocument.drawingml.chart+xml"/>
  <Override PartName="/ppt/charts/colors9.xml" ContentType="application/vnd.ms-office.chartcolorstyle+xml"/>
  <Override PartName="/ppt/charts/colors8.xml" ContentType="application/vnd.ms-office.chartcolorstyle+xml"/>
  <Override PartName="/ppt/charts/colors10.xml" ContentType="application/vnd.ms-office.chartcolorstyle+xml"/>
  <Override PartName="/ppt/charts/style8.xml" ContentType="application/vnd.ms-office.chartstyl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81" r:id="rId6"/>
    <p:sldId id="275" r:id="rId7"/>
    <p:sldId id="276" r:id="rId8"/>
    <p:sldId id="277" r:id="rId9"/>
    <p:sldId id="278" r:id="rId10"/>
    <p:sldId id="279" r:id="rId11"/>
    <p:sldId id="28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97" autoAdjust="0"/>
  </p:normalViewPr>
  <p:slideViewPr>
    <p:cSldViewPr snapToGrid="0">
      <p:cViewPr varScale="1">
        <p:scale>
          <a:sx n="80" d="100"/>
          <a:sy n="80" d="100"/>
        </p:scale>
        <p:origin x="17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Nestorj.Hernandez\Documents\NESTOR%20JULIO%20HERNANDEZ\1-MADR\10-INDICADORES%20ECON&#211;MICOS\1-PIB\2019\III%20TRIMESTRE\PIB%20TRIMESTR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1-PIB\2019\IV%20TRIMESTRE\PIB%20TRIMESTR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D-468E-9FAD-AEE33CBA34E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FA-43CC-8EAB-DCE65EB145F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A9D-468E-9FAD-AEE33CBA34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ANUAL'!$A$56:$A$68</c:f>
              <c:strCache>
                <c:ptCount val="13"/>
                <c:pt idx="0">
                  <c:v>Producto Interno Bruto - PIB</c:v>
                </c:pt>
                <c:pt idx="1">
                  <c:v>Construcción</c:v>
                </c:pt>
                <c:pt idx="2">
                  <c:v>Industrias manufactureras</c:v>
                </c:pt>
                <c:pt idx="3">
                  <c:v>Información y comunicaciones</c:v>
                </c:pt>
                <c:pt idx="4">
                  <c:v>Agricultura, ganadería, caza, silvicultura y pesca</c:v>
                </c:pt>
                <c:pt idx="5">
                  <c:v>Explotación de minas y canteras</c:v>
                </c:pt>
                <c:pt idx="6">
                  <c:v>Suministro de electricidad, gas, vapor y aire acondicionado</c:v>
                </c:pt>
                <c:pt idx="7">
                  <c:v>Actividades inmobiliarias</c:v>
                </c:pt>
                <c:pt idx="8">
                  <c:v>Actividades artísticas, de entretenimiento y recreación</c:v>
                </c:pt>
                <c:pt idx="9">
                  <c:v>Actividades profesionales, científicas y técnicas</c:v>
                </c:pt>
                <c:pt idx="10">
                  <c:v>Comercio al por mayor y al por menor</c:v>
                </c:pt>
                <c:pt idx="11">
                  <c:v>Administración pública y defensa</c:v>
                </c:pt>
                <c:pt idx="12">
                  <c:v>Actividades financieras y de seguros</c:v>
                </c:pt>
              </c:strCache>
            </c:strRef>
          </c:cat>
          <c:val>
            <c:numRef>
              <c:f>'PIB ANUAL'!$B$56:$B$68</c:f>
              <c:numCache>
                <c:formatCode>_-* #,##0.0_-;\-* #,##0.0_-;_-* "-"??_-;_-@_-</c:formatCode>
                <c:ptCount val="13"/>
                <c:pt idx="0">
                  <c:v>3.3222127885815382</c:v>
                </c:pt>
                <c:pt idx="1">
                  <c:v>-1.3288928086101777</c:v>
                </c:pt>
                <c:pt idx="2">
                  <c:v>1.5892007412921458</c:v>
                </c:pt>
                <c:pt idx="3">
                  <c:v>1.7479263339427007</c:v>
                </c:pt>
                <c:pt idx="4">
                  <c:v>1.9583057970040159</c:v>
                </c:pt>
                <c:pt idx="5">
                  <c:v>2.0636831588278568</c:v>
                </c:pt>
                <c:pt idx="6">
                  <c:v>2.8022091874111936</c:v>
                </c:pt>
                <c:pt idx="7">
                  <c:v>2.9719911301424986</c:v>
                </c:pt>
                <c:pt idx="8">
                  <c:v>3.4056941245807621</c:v>
                </c:pt>
                <c:pt idx="9">
                  <c:v>3.7077854529989622</c:v>
                </c:pt>
                <c:pt idx="10">
                  <c:v>4.8609433217438038</c:v>
                </c:pt>
                <c:pt idx="11">
                  <c:v>4.9055555754006406</c:v>
                </c:pt>
                <c:pt idx="12">
                  <c:v>5.7115726608201811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D-468E-9FAD-AEE33CBA3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10-4562-8ED4-8C19927A162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10-4562-8ED4-8C19927A162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10-4562-8ED4-8C19927A162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10-4562-8ED4-8C19927A162E}"/>
              </c:ext>
            </c:extLst>
          </c:dPt>
          <c:dLbls>
            <c:dLbl>
              <c:idx val="3"/>
              <c:layout>
                <c:manualLayout>
                  <c:x val="0.17767454916826825"/>
                  <c:y val="3.33876135864952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10-4562-8ED4-8C19927A1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AGRO'!$A$19:$A$22</c:f>
              <c:strCache>
                <c:ptCount val="4"/>
                <c:pt idx="0">
                  <c:v>Cultivos Agrícolas</c:v>
                </c:pt>
                <c:pt idx="1">
                  <c:v>Ganadería</c:v>
                </c:pt>
                <c:pt idx="2">
                  <c:v>Silvicultura y extracción de madera</c:v>
                </c:pt>
                <c:pt idx="3">
                  <c:v>Pesca y acuicultura</c:v>
                </c:pt>
              </c:strCache>
            </c:strRef>
          </c:cat>
          <c:val>
            <c:numRef>
              <c:f>'PIB AGRO'!$P$19:$P$22</c:f>
              <c:numCache>
                <c:formatCode>#,##0</c:formatCode>
                <c:ptCount val="4"/>
                <c:pt idx="0">
                  <c:v>9318.0406881935924</c:v>
                </c:pt>
                <c:pt idx="1">
                  <c:v>3483.2406923167141</c:v>
                </c:pt>
                <c:pt idx="2">
                  <c:v>436.70331373503564</c:v>
                </c:pt>
                <c:pt idx="3">
                  <c:v>333.4205089052607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10-4562-8ED4-8C19927A162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'PIB AGRO'!$B$44</c:f>
              <c:strCache>
                <c:ptCount val="1"/>
                <c:pt idx="0">
                  <c:v>IV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77-4286-9D3B-CB08DA414B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Cultivos agrícolas sin 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Café</c:v>
                </c:pt>
                <c:pt idx="5">
                  <c:v>Pesca y acuicultura</c:v>
                </c:pt>
              </c:strCache>
            </c:strRef>
          </c:cat>
          <c:val>
            <c:numRef>
              <c:f>'PIB AGRO'!$B$56:$B$61</c:f>
              <c:numCache>
                <c:formatCode>_-* #,##0.0_-;\-* #,##0.0_-;_-* "-"??_-;_-@_-</c:formatCode>
                <c:ptCount val="6"/>
                <c:pt idx="0">
                  <c:v>3.866427890568275</c:v>
                </c:pt>
                <c:pt idx="1">
                  <c:v>0.57199184719092955</c:v>
                </c:pt>
                <c:pt idx="2">
                  <c:v>5.013929947163561</c:v>
                </c:pt>
                <c:pt idx="3">
                  <c:v>11.429969405881096</c:v>
                </c:pt>
                <c:pt idx="4">
                  <c:v>14.082149870378984</c:v>
                </c:pt>
                <c:pt idx="5">
                  <c:v>19.103400575174348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77-4286-9D3B-CB08DA414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8037293976309754"/>
          <c:h val="0.59684106628788258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1E-4864-9835-301FC61074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1E-4864-9835-301FC61074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1E-4864-9835-301FC61074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1E-4864-9835-301FC61074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01E-4864-9835-301FC61074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01E-4864-9835-301FC610745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01E-4864-9835-301FC610745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01E-4864-9835-301FC610745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01E-4864-9835-301FC610745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01E-4864-9835-301FC610745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01E-4864-9835-301FC610745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01E-4864-9835-301FC6107455}"/>
              </c:ext>
            </c:extLst>
          </c:dPt>
          <c:dLbls>
            <c:dLbl>
              <c:idx val="0"/>
              <c:layout>
                <c:manualLayout>
                  <c:x val="0.10847737203320341"/>
                  <c:y val="1.25831303378381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1E-4864-9835-301FC6107455}"/>
                </c:ext>
              </c:extLst>
            </c:dLbl>
            <c:dLbl>
              <c:idx val="1"/>
              <c:layout>
                <c:manualLayout>
                  <c:x val="1.3833219135767801E-2"/>
                  <c:y val="-0.112158133046120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1E-4864-9835-301FC6107455}"/>
                </c:ext>
              </c:extLst>
            </c:dLbl>
            <c:dLbl>
              <c:idx val="2"/>
              <c:layout>
                <c:manualLayout>
                  <c:x val="7.8566502297055946E-2"/>
                  <c:y val="-2.994304372848887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1E-4864-9835-301FC6107455}"/>
                </c:ext>
              </c:extLst>
            </c:dLbl>
            <c:dLbl>
              <c:idx val="3"/>
              <c:layout>
                <c:manualLayout>
                  <c:x val="2.7260100868275915E-2"/>
                  <c:y val="4.79232522766386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1E-4864-9835-301FC6107455}"/>
                </c:ext>
              </c:extLst>
            </c:dLbl>
            <c:dLbl>
              <c:idx val="4"/>
              <c:layout>
                <c:manualLayout>
                  <c:x val="-2.2823300796387613E-2"/>
                  <c:y val="3.76289971516064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1E-4864-9835-301FC6107455}"/>
                </c:ext>
              </c:extLst>
            </c:dLbl>
            <c:dLbl>
              <c:idx val="6"/>
              <c:numFmt formatCode="0.00%" sourceLinked="0"/>
              <c:spPr>
                <a:noFill/>
                <a:ln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9795090172229"/>
                      <c:h val="0.15687737757579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01E-4864-9835-301FC610745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ANUAL'!$A$137:$A$148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Actividades profesionales, científicas y técnicas</c:v>
                </c:pt>
                <c:pt idx="5">
                  <c:v>Construcción</c:v>
                </c:pt>
                <c:pt idx="6">
                  <c:v>Agricultura, ganadería, caza, silvicultura y pesca</c:v>
                </c:pt>
                <c:pt idx="7">
                  <c:v>Explotación de minas y canteras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Información y comunicaciones</c:v>
                </c:pt>
                <c:pt idx="11">
                  <c:v>Actividades artísticas, de entretenimiento y recreación</c:v>
                </c:pt>
              </c:strCache>
            </c:strRef>
          </c:cat>
          <c:val>
            <c:numRef>
              <c:f>'PIB ANUAL'!$B$137:$B$148</c:f>
              <c:numCache>
                <c:formatCode>#,##0</c:formatCode>
                <c:ptCount val="12"/>
                <c:pt idx="0">
                  <c:v>42405.411850151911</c:v>
                </c:pt>
                <c:pt idx="1">
                  <c:v>39797.068455745859</c:v>
                </c:pt>
                <c:pt idx="2">
                  <c:v>27474.604665857718</c:v>
                </c:pt>
                <c:pt idx="3">
                  <c:v>20204.381326862069</c:v>
                </c:pt>
                <c:pt idx="4">
                  <c:v>17306.362813716292</c:v>
                </c:pt>
                <c:pt idx="5">
                  <c:v>17055.314388998311</c:v>
                </c:pt>
                <c:pt idx="6">
                  <c:v>13742.285852834983</c:v>
                </c:pt>
                <c:pt idx="7">
                  <c:v>11274.041219824403</c:v>
                </c:pt>
                <c:pt idx="8">
                  <c:v>10428.122689513935</c:v>
                </c:pt>
                <c:pt idx="9">
                  <c:v>6896.7728470313505</c:v>
                </c:pt>
                <c:pt idx="10">
                  <c:v>6583.7707915461624</c:v>
                </c:pt>
                <c:pt idx="11">
                  <c:v>5524.2787221349963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01E-4864-9835-301FC610745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20562496612956E-2"/>
          <c:y val="2.1409101458473839E-2"/>
          <c:w val="0.96840239381835924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BB-49D3-BC62-D15579885B4C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BB-49D3-BC62-D15579885B4C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BB-49D3-BC62-D15579885B4C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BB-49D3-BC62-D15579885B4C}"/>
                </c:ext>
              </c:extLst>
            </c:dLbl>
            <c:dLbl>
              <c:idx val="13"/>
              <c:spPr>
                <a:solidFill>
                  <a:schemeClr val="accent2">
                    <a:alpha val="23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BB-49D3-BC62-D15579885B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ANUAL'!$B$91:$O$91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'PIB ANUAL'!$B$92:$O$92</c:f>
              <c:numCache>
                <c:formatCode>_-* #,##0.0_-;\-* #,##0.0_-;_-* "-"??_-;_-@_-</c:formatCode>
                <c:ptCount val="14"/>
                <c:pt idx="0">
                  <c:v>2.1314199794244075</c:v>
                </c:pt>
                <c:pt idx="1">
                  <c:v>3.931089702197994</c:v>
                </c:pt>
                <c:pt idx="2">
                  <c:v>-0.80518899575039882</c:v>
                </c:pt>
                <c:pt idx="3">
                  <c:v>-0.23299511461856071</c:v>
                </c:pt>
                <c:pt idx="4">
                  <c:v>0.30385214203204214</c:v>
                </c:pt>
                <c:pt idx="5">
                  <c:v>1.9102220664446889</c:v>
                </c:pt>
                <c:pt idx="6">
                  <c:v>2.5033164644032695</c:v>
                </c:pt>
                <c:pt idx="7">
                  <c:v>7.453565008987411</c:v>
                </c:pt>
                <c:pt idx="8">
                  <c:v>2.9106724657076199</c:v>
                </c:pt>
                <c:pt idx="9">
                  <c:v>4.2999566536627611</c:v>
                </c:pt>
                <c:pt idx="10">
                  <c:v>2.7366802427063277</c:v>
                </c:pt>
                <c:pt idx="11">
                  <c:v>5.5763435205598739</c:v>
                </c:pt>
                <c:pt idx="12">
                  <c:v>2.3832330740641652</c:v>
                </c:pt>
                <c:pt idx="13">
                  <c:v>1.9583057970040159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FBB-49D3-BC62-D15579885B4C}"/>
            </c:ext>
          </c:extLst>
        </c:ser>
        <c:ser>
          <c:idx val="1"/>
          <c:order val="1"/>
          <c:tx>
            <c:strRef>
              <c:f>'PIB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BB-49D3-BC62-D15579885B4C}"/>
                </c:ext>
              </c:extLst>
            </c:dLbl>
            <c:dLbl>
              <c:idx val="3"/>
              <c:layout>
                <c:manualLayout>
                  <c:x val="-4.0570891339426714E-2"/>
                  <c:y val="-3.086708546572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BB-49D3-BC62-D15579885B4C}"/>
                </c:ext>
              </c:extLst>
            </c:dLbl>
            <c:dLbl>
              <c:idx val="4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BB-49D3-BC62-D15579885B4C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BB-49D3-BC62-D15579885B4C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BB-49D3-BC62-D15579885B4C}"/>
                </c:ext>
              </c:extLst>
            </c:dLbl>
            <c:dLbl>
              <c:idx val="8"/>
              <c:layout>
                <c:manualLayout>
                  <c:x val="-3.1156358525424706E-2"/>
                  <c:y val="-3.4050934440924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BB-49D3-BC62-D15579885B4C}"/>
                </c:ext>
              </c:extLst>
            </c:dLbl>
            <c:dLbl>
              <c:idx val="12"/>
              <c:layout>
                <c:manualLayout>
                  <c:x val="-2.1741825711422701E-2"/>
                  <c:y val="-3.7374988627861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BB-49D3-BC62-D15579885B4C}"/>
                </c:ext>
              </c:extLst>
            </c:dLbl>
            <c:dLbl>
              <c:idx val="13"/>
              <c:spPr>
                <a:solidFill>
                  <a:srgbClr val="0070C0">
                    <a:alpha val="28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BB-49D3-BC62-D15579885B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ANUAL'!$B$91:$O$91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'PIB ANUAL'!$B$93:$O$93</c:f>
              <c:numCache>
                <c:formatCode>_-* #,##0.0_-;\-* #,##0.0_-;_-* "-"??_-;_-@_-</c:formatCode>
                <c:ptCount val="14"/>
                <c:pt idx="0">
                  <c:v>6.7168686984440171</c:v>
                </c:pt>
                <c:pt idx="1">
                  <c:v>6.7381946909097508</c:v>
                </c:pt>
                <c:pt idx="2">
                  <c:v>3.2834461861654063</c:v>
                </c:pt>
                <c:pt idx="3">
                  <c:v>1.1396486454806336</c:v>
                </c:pt>
                <c:pt idx="4">
                  <c:v>4.494658970709196</c:v>
                </c:pt>
                <c:pt idx="5">
                  <c:v>6.9478919817355518</c:v>
                </c:pt>
                <c:pt idx="6">
                  <c:v>3.9126357671611487</c:v>
                </c:pt>
                <c:pt idx="7">
                  <c:v>5.1339935199567179</c:v>
                </c:pt>
                <c:pt idx="8">
                  <c:v>4.4990300011097162</c:v>
                </c:pt>
                <c:pt idx="9">
                  <c:v>2.9559013752752321</c:v>
                </c:pt>
                <c:pt idx="10">
                  <c:v>2.0873825016279426</c:v>
                </c:pt>
                <c:pt idx="11">
                  <c:v>1.3593608678874602</c:v>
                </c:pt>
                <c:pt idx="12">
                  <c:v>2.5153244557175753</c:v>
                </c:pt>
                <c:pt idx="13">
                  <c:v>3.3222127885815382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FBB-49D3-BC62-D15579885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36-4FE4-BE37-C14CF734479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36-4FE4-BE37-C14CF734479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36-4FE4-BE37-C14CF734479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36-4FE4-BE37-C14CF734479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36-4FE4-BE37-C14CF734479B}"/>
              </c:ext>
            </c:extLst>
          </c:dPt>
          <c:dLbls>
            <c:dLbl>
              <c:idx val="3"/>
              <c:layout>
                <c:manualLayout>
                  <c:x val="-0.13577164971220471"/>
                  <c:y val="3.69435884147034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36-4FE4-BE37-C14CF734479B}"/>
                </c:ext>
              </c:extLst>
            </c:dLbl>
            <c:dLbl>
              <c:idx val="4"/>
              <c:layout>
                <c:manualLayout>
                  <c:x val="0.16604736779013349"/>
                  <c:y val="-4.55477420049589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36-4FE4-BE37-C14CF734479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'PIB AGRO'!$R$30:$R$34</c:f>
              <c:numCache>
                <c:formatCode>#,##0</c:formatCode>
                <c:ptCount val="5"/>
                <c:pt idx="0">
                  <c:v>31280.006595725332</c:v>
                </c:pt>
                <c:pt idx="1">
                  <c:v>6042.0488932630269</c:v>
                </c:pt>
                <c:pt idx="2">
                  <c:v>13676.924348816809</c:v>
                </c:pt>
                <c:pt idx="3">
                  <c:v>1944.4316019888993</c:v>
                </c:pt>
                <c:pt idx="4">
                  <c:v>1537.6366864074603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36-4FE4-BE37-C14CF734479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'PIB AGRO'!$C$44</c:f>
              <c:strCache>
                <c:ptCount val="1"/>
                <c:pt idx="0">
                  <c:v>Total año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42-45C1-8B2B-7FF5B60D18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AGRO'!$A$45:$A$50</c:f>
              <c:strCache>
                <c:ptCount val="6"/>
                <c:pt idx="0">
                  <c:v>Agricultura, ganadería, caza, silvicultura y pesca</c:v>
                </c:pt>
                <c:pt idx="1">
                  <c:v>Cultivos agrícolas sin 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  <c:pt idx="5">
                  <c:v>Café</c:v>
                </c:pt>
              </c:strCache>
            </c:strRef>
          </c:cat>
          <c:val>
            <c:numRef>
              <c:f>'PIB AGRO'!$C$45:$C$50</c:f>
              <c:numCache>
                <c:formatCode>_-* #,##0.0_-;\-* #,##0.0_-;_-* "-"??_-;_-@_-</c:formatCode>
                <c:ptCount val="6"/>
                <c:pt idx="0">
                  <c:v>2.0102498965406994</c:v>
                </c:pt>
                <c:pt idx="1">
                  <c:v>0.1569165115600839</c:v>
                </c:pt>
                <c:pt idx="2">
                  <c:v>2.1046983860904049</c:v>
                </c:pt>
                <c:pt idx="3">
                  <c:v>3.9247248524264506</c:v>
                </c:pt>
                <c:pt idx="4">
                  <c:v>9.0522472629404547</c:v>
                </c:pt>
                <c:pt idx="5">
                  <c:v>9.5367819663347859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2-45C1-8B2B-7FF5B60D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023577111446846E-2"/>
          <c:y val="0.80718949793871086"/>
          <c:w val="0.88272850442070838"/>
          <c:h val="0.17071127886928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58334565917207"/>
          <c:y val="3.5778078981417744E-2"/>
          <c:w val="0.64262020185568969"/>
          <c:h val="0.871449691497132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RAMAS'!$A$164:$A$178</c:f>
              <c:strCache>
                <c:ptCount val="15"/>
                <c:pt idx="0">
                  <c:v>Maíz</c:v>
                </c:pt>
                <c:pt idx="1">
                  <c:v>Yuca</c:v>
                </c:pt>
                <c:pt idx="2">
                  <c:v>Caña de azúcar</c:v>
                </c:pt>
                <c:pt idx="3">
                  <c:v>Palma de aceite</c:v>
                </c:pt>
                <c:pt idx="4">
                  <c:v>Panela</c:v>
                </c:pt>
                <c:pt idx="5">
                  <c:v>Papa</c:v>
                </c:pt>
                <c:pt idx="6">
                  <c:v>Flores</c:v>
                </c:pt>
                <c:pt idx="7">
                  <c:v>Hortalizas</c:v>
                </c:pt>
                <c:pt idx="8">
                  <c:v>Fríjol</c:v>
                </c:pt>
                <c:pt idx="9">
                  <c:v>Arroz</c:v>
                </c:pt>
                <c:pt idx="10">
                  <c:v>Frutas</c:v>
                </c:pt>
                <c:pt idx="11">
                  <c:v>Banano exportación</c:v>
                </c:pt>
                <c:pt idx="12">
                  <c:v>Plátano</c:v>
                </c:pt>
                <c:pt idx="13">
                  <c:v>Cacao</c:v>
                </c:pt>
                <c:pt idx="14">
                  <c:v>Café</c:v>
                </c:pt>
              </c:strCache>
            </c:strRef>
          </c:cat>
          <c:val>
            <c:numRef>
              <c:f>'PIB RAMAS'!$B$164:$B$178</c:f>
              <c:numCache>
                <c:formatCode>_-* #,##0.0_-;\-* #,##0.0_-;_-* "-"??_-;_-@_-</c:formatCode>
                <c:ptCount val="15"/>
                <c:pt idx="0">
                  <c:v>-16.100000000000001</c:v>
                </c:pt>
                <c:pt idx="1">
                  <c:v>-8.8000000000000007</c:v>
                </c:pt>
                <c:pt idx="2" formatCode="General">
                  <c:v>-6.8</c:v>
                </c:pt>
                <c:pt idx="3" formatCode="General">
                  <c:v>-5.5</c:v>
                </c:pt>
                <c:pt idx="4" formatCode="General">
                  <c:v>-4.0999999999999996</c:v>
                </c:pt>
                <c:pt idx="5">
                  <c:v>-0.6</c:v>
                </c:pt>
                <c:pt idx="6" formatCode="General">
                  <c:v>0.4</c:v>
                </c:pt>
                <c:pt idx="7">
                  <c:v>1.8</c:v>
                </c:pt>
                <c:pt idx="8">
                  <c:v>1.9</c:v>
                </c:pt>
                <c:pt idx="9">
                  <c:v>2</c:v>
                </c:pt>
                <c:pt idx="10" formatCode="General">
                  <c:v>2.6</c:v>
                </c:pt>
                <c:pt idx="11">
                  <c:v>4.4000000000000004</c:v>
                </c:pt>
                <c:pt idx="12">
                  <c:v>4.7</c:v>
                </c:pt>
                <c:pt idx="13" formatCode="General">
                  <c:v>5.0999999999999996</c:v>
                </c:pt>
                <c:pt idx="1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7-4CD4-9B20-967D7A0AC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65"/>
        <c:axId val="1267500560"/>
        <c:axId val="1267501648"/>
      </c:barChart>
      <c:catAx>
        <c:axId val="126750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67501648"/>
        <c:crosses val="autoZero"/>
        <c:auto val="1"/>
        <c:lblAlgn val="l"/>
        <c:lblOffset val="100"/>
        <c:noMultiLvlLbl val="0"/>
      </c:catAx>
      <c:valAx>
        <c:axId val="1267501648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6750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72654289313526"/>
          <c:y val="3.2938204556624537E-2"/>
          <c:w val="0.67364005475154176"/>
          <c:h val="0.864212251715315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RAMAS'!$A$197:$A$201</c:f>
              <c:strCache>
                <c:ptCount val="5"/>
                <c:pt idx="0">
                  <c:v>Huevos con cáscara frescos</c:v>
                </c:pt>
                <c:pt idx="1">
                  <c:v>Ganado Bovino</c:v>
                </c:pt>
                <c:pt idx="2">
                  <c:v>Leche sin elaborar</c:v>
                </c:pt>
                <c:pt idx="3">
                  <c:v>Pollo</c:v>
                </c:pt>
                <c:pt idx="4">
                  <c:v>Ganado Porcino</c:v>
                </c:pt>
              </c:strCache>
            </c:strRef>
          </c:cat>
          <c:val>
            <c:numRef>
              <c:f>'PIB RAMAS'!$B$197:$B$201</c:f>
              <c:numCache>
                <c:formatCode>_-* #,##0.0_-;\-* #,##0.0_-;_-* "-"??_-;_-@_-</c:formatCode>
                <c:ptCount val="5"/>
                <c:pt idx="0">
                  <c:v>-1.5</c:v>
                </c:pt>
                <c:pt idx="1">
                  <c:v>-0.7</c:v>
                </c:pt>
                <c:pt idx="2">
                  <c:v>1.8</c:v>
                </c:pt>
                <c:pt idx="3">
                  <c:v>3.9</c:v>
                </c:pt>
                <c:pt idx="4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F-4B2F-A42D-2CCA188D6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65"/>
        <c:axId val="551378912"/>
        <c:axId val="551374560"/>
      </c:barChart>
      <c:catAx>
        <c:axId val="55137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51374560"/>
        <c:crosses val="autoZero"/>
        <c:auto val="1"/>
        <c:lblAlgn val="ctr"/>
        <c:lblOffset val="100"/>
        <c:noMultiLvlLbl val="0"/>
      </c:catAx>
      <c:valAx>
        <c:axId val="551374560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5137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8037293976309754"/>
          <c:h val="0.596841066287882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29-4DB7-AC17-B1C2DCD85D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29-4DB7-AC17-B1C2DCD85D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29-4DB7-AC17-B1C2DCD85D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29-4DB7-AC17-B1C2DCD85D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429-4DB7-AC17-B1C2DCD85D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429-4DB7-AC17-B1C2DCD85D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429-4DB7-AC17-B1C2DCD85D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429-4DB7-AC17-B1C2DCD85DA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429-4DB7-AC17-B1C2DCD85DA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429-4DB7-AC17-B1C2DCD85DA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429-4DB7-AC17-B1C2DCD85DA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429-4DB7-AC17-B1C2DCD85DA3}"/>
              </c:ext>
            </c:extLst>
          </c:dPt>
          <c:dLbls>
            <c:dLbl>
              <c:idx val="0"/>
              <c:layout>
                <c:manualLayout>
                  <c:x val="6.3871916010498686E-2"/>
                  <c:y val="1.23453670348797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29-4DB7-AC17-B1C2DCD85DA3}"/>
                </c:ext>
              </c:extLst>
            </c:dLbl>
            <c:dLbl>
              <c:idx val="1"/>
              <c:layout>
                <c:manualLayout>
                  <c:x val="4.572817943211635E-2"/>
                  <c:y val="3.55974744898694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29-4DB7-AC17-B1C2DCD85DA3}"/>
                </c:ext>
              </c:extLst>
            </c:dLbl>
            <c:dLbl>
              <c:idx val="2"/>
              <c:layout>
                <c:manualLayout>
                  <c:x val="-1.3097208303507427E-2"/>
                  <c:y val="7.7372176695268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29-4DB7-AC17-B1C2DCD85DA3}"/>
                </c:ext>
              </c:extLst>
            </c:dLbl>
            <c:dLbl>
              <c:idx val="3"/>
              <c:layout>
                <c:manualLayout>
                  <c:x val="3.237289429730366E-2"/>
                  <c:y val="4.2086367693899167E-2"/>
                </c:manualLayout>
              </c:layout>
              <c:numFmt formatCode="0.00%" sourceLinked="0"/>
              <c:spPr>
                <a:noFill/>
                <a:ln>
                  <a:noFill/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29-4DB7-AC17-B1C2DCD85DA3}"/>
                </c:ext>
              </c:extLst>
            </c:dLbl>
            <c:dLbl>
              <c:idx val="4"/>
              <c:layout>
                <c:manualLayout>
                  <c:x val="-7.635948460987832E-2"/>
                  <c:y val="4.51701048512749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0242424242424"/>
                      <c:h val="9.86301570275358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429-4DB7-AC17-B1C2DCD85DA3}"/>
                </c:ext>
              </c:extLst>
            </c:dLbl>
            <c:dLbl>
              <c:idx val="5"/>
              <c:layout>
                <c:manualLayout>
                  <c:x val="-0.20197556669052733"/>
                  <c:y val="1.49169398173053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29-4DB7-AC17-B1C2DCD85DA3}"/>
                </c:ext>
              </c:extLst>
            </c:dLbl>
            <c:dLbl>
              <c:idx val="6"/>
              <c:layout>
                <c:manualLayout>
                  <c:x val="-5.2531233595800524E-2"/>
                  <c:y val="5.2105437809102449E-2"/>
                </c:manualLayout>
              </c:layout>
              <c:numFmt formatCode="0.00%" sourceLinked="0"/>
              <c:spPr>
                <a:solidFill>
                  <a:schemeClr val="accent5">
                    <a:lumMod val="40000"/>
                    <a:lumOff val="60000"/>
                    <a:alpha val="30000"/>
                  </a:schemeClr>
                </a:solidFill>
                <a:ln>
                  <a:noFill/>
                  <a:prstDash val="dash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68545868788261"/>
                      <c:h val="0.14441904865772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429-4DB7-AC17-B1C2DCD85DA3}"/>
                </c:ext>
              </c:extLst>
            </c:dLbl>
            <c:dLbl>
              <c:idx val="7"/>
              <c:layout>
                <c:manualLayout>
                  <c:x val="-0.14744805535671676"/>
                  <c:y val="-3.52323869652892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29-4DB7-AC17-B1C2DCD85DA3}"/>
                </c:ext>
              </c:extLst>
            </c:dLbl>
            <c:dLbl>
              <c:idx val="8"/>
              <c:layout>
                <c:manualLayout>
                  <c:x val="-0.12751286089238845"/>
                  <c:y val="-6.54692593865953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429-4DB7-AC17-B1C2DCD85DA3}"/>
                </c:ext>
              </c:extLst>
            </c:dLbl>
            <c:dLbl>
              <c:idx val="9"/>
              <c:layout>
                <c:manualLayout>
                  <c:x val="-5.5360534478644712E-3"/>
                  <c:y val="-0.100988485002040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429-4DB7-AC17-B1C2DCD85DA3}"/>
                </c:ext>
              </c:extLst>
            </c:dLbl>
            <c:dLbl>
              <c:idx val="10"/>
              <c:layout>
                <c:manualLayout>
                  <c:x val="0.19866222858506324"/>
                  <c:y val="-4.387135087039126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12904936341058"/>
                      <c:h val="0.136459755723135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0429-4DB7-AC17-B1C2DCD85DA3}"/>
                </c:ext>
              </c:extLst>
            </c:dLbl>
            <c:dLbl>
              <c:idx val="11"/>
              <c:layout>
                <c:manualLayout>
                  <c:x val="0.26696750178954892"/>
                  <c:y val="-6.23435161054138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429-4DB7-AC17-B1C2DCD85DA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ANUAL'!$A$121:$A$132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Actividades profesionales, científicas y técnicas</c:v>
                </c:pt>
                <c:pt idx="5">
                  <c:v>Construcción</c:v>
                </c:pt>
                <c:pt idx="6">
                  <c:v>Agricultura, ganadería, caza, silvicultura y pesca</c:v>
                </c:pt>
                <c:pt idx="7">
                  <c:v>Explotación de minas y canteras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Información y comunicaciones</c:v>
                </c:pt>
                <c:pt idx="11">
                  <c:v>Actividades artísticas, de entretenimiento y recreación</c:v>
                </c:pt>
              </c:strCache>
            </c:strRef>
          </c:cat>
          <c:val>
            <c:numRef>
              <c:f>'PIB ANUAL'!$B$121:$B$132</c:f>
              <c:numCache>
                <c:formatCode>#,##0</c:formatCode>
                <c:ptCount val="12"/>
                <c:pt idx="0">
                  <c:v>152576.86697087012</c:v>
                </c:pt>
                <c:pt idx="1">
                  <c:v>131876.77391383616</c:v>
                </c:pt>
                <c:pt idx="2">
                  <c:v>104554.58951093047</c:v>
                </c:pt>
                <c:pt idx="3">
                  <c:v>78743.711337131273</c:v>
                </c:pt>
                <c:pt idx="4">
                  <c:v>61161.666470906144</c:v>
                </c:pt>
                <c:pt idx="5">
                  <c:v>57874.551212037775</c:v>
                </c:pt>
                <c:pt idx="6">
                  <c:v>54488.5577840349</c:v>
                </c:pt>
                <c:pt idx="7">
                  <c:v>43659.781744851789</c:v>
                </c:pt>
                <c:pt idx="8">
                  <c:v>41214.827949000573</c:v>
                </c:pt>
                <c:pt idx="9">
                  <c:v>26679.229328316949</c:v>
                </c:pt>
                <c:pt idx="10">
                  <c:v>24867.193196015596</c:v>
                </c:pt>
                <c:pt idx="11">
                  <c:v>21639.709609451016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429-4DB7-AC17-B1C2DCD85D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4E-49EC-8032-851E7C7C1FD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4E-49EC-8032-851E7C7C1F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ANUAL'!$A$71:$A$83</c:f>
              <c:strCache>
                <c:ptCount val="13"/>
                <c:pt idx="0">
                  <c:v>Producto Interno Bruto - PIB</c:v>
                </c:pt>
                <c:pt idx="1">
                  <c:v>Construcción</c:v>
                </c:pt>
                <c:pt idx="2">
                  <c:v>Información y comunicaciones</c:v>
                </c:pt>
                <c:pt idx="3">
                  <c:v>Industrias manufactureras</c:v>
                </c:pt>
                <c:pt idx="4">
                  <c:v>Explotación de minas y canteras</c:v>
                </c:pt>
                <c:pt idx="5">
                  <c:v>Actividades artísticas, de entretenimiento y recreación</c:v>
                </c:pt>
                <c:pt idx="6">
                  <c:v>Suministro de electricidad, gas, vapor y aire acondicionado</c:v>
                </c:pt>
                <c:pt idx="7">
                  <c:v>Actividades inmobiliarias</c:v>
                </c:pt>
                <c:pt idx="8">
                  <c:v>Actividades profesionales, científicas y técnicas</c:v>
                </c:pt>
                <c:pt idx="9">
                  <c:v>Agricultura, ganadería, caza, silvicultura y pesca</c:v>
                </c:pt>
                <c:pt idx="10">
                  <c:v>Actividades financieras y de seguros</c:v>
                </c:pt>
                <c:pt idx="11">
                  <c:v>Comercio al por mayor y al por menor</c:v>
                </c:pt>
                <c:pt idx="12">
                  <c:v>Administración pública y defensa</c:v>
                </c:pt>
              </c:strCache>
            </c:strRef>
          </c:cat>
          <c:val>
            <c:numRef>
              <c:f>'PIB ANUAL'!$B$71:$B$83</c:f>
              <c:numCache>
                <c:formatCode>_-* #,##0.0_-;\-* #,##0.0_-;_-* "-"??_-;_-@_-</c:formatCode>
                <c:ptCount val="13"/>
                <c:pt idx="0">
                  <c:v>3.3721932068897047</c:v>
                </c:pt>
                <c:pt idx="1">
                  <c:v>-0.12520301395164779</c:v>
                </c:pt>
                <c:pt idx="2">
                  <c:v>0.41367495415339306</c:v>
                </c:pt>
                <c:pt idx="3">
                  <c:v>1.4109800839312072</c:v>
                </c:pt>
                <c:pt idx="4">
                  <c:v>2.0087406857047085</c:v>
                </c:pt>
                <c:pt idx="5">
                  <c:v>2.3622477091611529</c:v>
                </c:pt>
                <c:pt idx="6">
                  <c:v>2.6841162547051738</c:v>
                </c:pt>
                <c:pt idx="7">
                  <c:v>2.8174175836816602</c:v>
                </c:pt>
                <c:pt idx="8">
                  <c:v>3.6450828235243762</c:v>
                </c:pt>
                <c:pt idx="9">
                  <c:v>3.866427890568275</c:v>
                </c:pt>
                <c:pt idx="10">
                  <c:v>4.5542038721884097</c:v>
                </c:pt>
                <c:pt idx="11">
                  <c:v>4.7028476821953831</c:v>
                </c:pt>
                <c:pt idx="12">
                  <c:v>4.8520247151919875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E-49EC-8032-851E7C7C1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55414652434953E-2"/>
          <c:y val="2.9123187396642755E-2"/>
          <c:w val="0.91053086427218566"/>
          <c:h val="0.66574016596804331"/>
        </c:manualLayout>
      </c:layout>
      <c:lineChart>
        <c:grouping val="standard"/>
        <c:varyColors val="0"/>
        <c:ser>
          <c:idx val="0"/>
          <c:order val="0"/>
          <c:tx>
            <c:strRef>
              <c:f>'PIB ANUAL'!$A$158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21"/>
            <c:marker>
              <c:symbol val="diamond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F61-456B-9433-AF9B7B7B145A}"/>
              </c:ext>
            </c:extLst>
          </c:dPt>
          <c:dLbls>
            <c:dLbl>
              <c:idx val="1"/>
              <c:layout>
                <c:manualLayout>
                  <c:x val="-2.9513917256713821E-2"/>
                  <c:y val="-3.85538109944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61-456B-9433-AF9B7B7B14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F61-456B-9433-AF9B7B7B145A}"/>
                </c:ext>
              </c:extLst>
            </c:dLbl>
            <c:dLbl>
              <c:idx val="4"/>
              <c:layout>
                <c:manualLayout>
                  <c:x val="-2.3764291820936832E-2"/>
                  <c:y val="2.3292473917281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1-456B-9433-AF9B7B7B145A}"/>
                </c:ext>
              </c:extLst>
            </c:dLbl>
            <c:dLbl>
              <c:idx val="5"/>
              <c:layout>
                <c:manualLayout>
                  <c:x val="-1.869458332917517E-2"/>
                  <c:y val="2.3292473917281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61-456B-9433-AF9B7B7B145A}"/>
                </c:ext>
              </c:extLst>
            </c:dLbl>
            <c:dLbl>
              <c:idx val="6"/>
              <c:layout>
                <c:manualLayout>
                  <c:x val="-3.3903708804460281E-2"/>
                  <c:y val="-2.4001743956380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61-456B-9433-AF9B7B7B145A}"/>
                </c:ext>
              </c:extLst>
            </c:dLbl>
            <c:dLbl>
              <c:idx val="9"/>
              <c:layout>
                <c:manualLayout>
                  <c:x val="-2.2074388990349591E-2"/>
                  <c:y val="2.3292473917281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61-456B-9433-AF9B7B7B145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F61-456B-9433-AF9B7B7B145A}"/>
                </c:ext>
              </c:extLst>
            </c:dLbl>
            <c:dLbl>
              <c:idx val="11"/>
              <c:layout>
                <c:manualLayout>
                  <c:x val="-2.2074388990349591E-2"/>
                  <c:y val="2.3292473917281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61-456B-9433-AF9B7B7B145A}"/>
                </c:ext>
              </c:extLst>
            </c:dLbl>
            <c:dLbl>
              <c:idx val="14"/>
              <c:layout>
                <c:manualLayout>
                  <c:x val="-2.8834000312698557E-2"/>
                  <c:y val="2.3292473917281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61-456B-9433-AF9B7B7B145A}"/>
                </c:ext>
              </c:extLst>
            </c:dLbl>
            <c:dLbl>
              <c:idx val="15"/>
              <c:layout>
                <c:manualLayout>
                  <c:x val="-2.3764291820936957E-2"/>
                  <c:y val="2.3292473917281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61-456B-9433-AF9B7B7B145A}"/>
                </c:ext>
              </c:extLst>
            </c:dLbl>
            <c:dLbl>
              <c:idx val="16"/>
              <c:layout>
                <c:manualLayout>
                  <c:x val="-1.6004359373787351E-2"/>
                  <c:y val="1.9620397412276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61-456B-9433-AF9B7B7B145A}"/>
                </c:ext>
              </c:extLst>
            </c:dLbl>
            <c:dLbl>
              <c:idx val="17"/>
              <c:layout>
                <c:manualLayout>
                  <c:x val="-1.7331143477910663E-2"/>
                  <c:y val="1.5988685071345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61-456B-9433-AF9B7B7B145A}"/>
                </c:ext>
              </c:extLst>
            </c:dLbl>
            <c:dLbl>
              <c:idx val="18"/>
              <c:layout>
                <c:manualLayout>
                  <c:x val="-2.5708402825274155E-3"/>
                  <c:y val="2.257890174407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835374173783105E-2"/>
                      <c:h val="4.7779926411388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F61-456B-9433-AF9B7B7B145A}"/>
                </c:ext>
              </c:extLst>
            </c:dLbl>
            <c:dLbl>
              <c:idx val="19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0F61-456B-9433-AF9B7B7B1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'PIB ANUAL'!$AP$156:$BI$157</c:f>
              <c:multiLvlStrCache>
                <c:ptCount val="2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</c:lvl>
              </c:multiLvlStrCache>
            </c:multiLvlStrRef>
          </c:cat>
          <c:val>
            <c:numRef>
              <c:f>'PIB ANUAL'!$AP$158:$BI$158</c:f>
              <c:numCache>
                <c:formatCode>#,##0.0</c:formatCode>
                <c:ptCount val="20"/>
                <c:pt idx="0">
                  <c:v>2.9736316844256976</c:v>
                </c:pt>
                <c:pt idx="1">
                  <c:v>3.1442716381446871</c:v>
                </c:pt>
                <c:pt idx="2">
                  <c:v>6.5608682798583544</c:v>
                </c:pt>
                <c:pt idx="3">
                  <c:v>4.4839692154129409</c:v>
                </c:pt>
                <c:pt idx="4">
                  <c:v>-0.61531494567233835</c:v>
                </c:pt>
                <c:pt idx="5">
                  <c:v>1.7754148507810612</c:v>
                </c:pt>
                <c:pt idx="6">
                  <c:v>0.66600755560398284</c:v>
                </c:pt>
                <c:pt idx="7">
                  <c:v>9.1066574613272451</c:v>
                </c:pt>
                <c:pt idx="8">
                  <c:v>11.624393879615155</c:v>
                </c:pt>
                <c:pt idx="9">
                  <c:v>5.2899622608515386</c:v>
                </c:pt>
                <c:pt idx="10">
                  <c:v>6.2011718075031865</c:v>
                </c:pt>
                <c:pt idx="11">
                  <c:v>-0.15972511900962161</c:v>
                </c:pt>
                <c:pt idx="12">
                  <c:v>1.4278027142147494</c:v>
                </c:pt>
                <c:pt idx="13">
                  <c:v>5.0515485145128594</c:v>
                </c:pt>
                <c:pt idx="14">
                  <c:v>2.2816270248064541</c:v>
                </c:pt>
                <c:pt idx="15">
                  <c:v>0.85904628449888776</c:v>
                </c:pt>
                <c:pt idx="16">
                  <c:v>1.7581322040933145</c:v>
                </c:pt>
                <c:pt idx="17">
                  <c:v>1.0343330095029017</c:v>
                </c:pt>
                <c:pt idx="18">
                  <c:v>1.2027160846636917</c:v>
                </c:pt>
                <c:pt idx="19">
                  <c:v>3.866427890568275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F61-456B-9433-AF9B7B7B145A}"/>
            </c:ext>
          </c:extLst>
        </c:ser>
        <c:ser>
          <c:idx val="13"/>
          <c:order val="13"/>
          <c:tx>
            <c:strRef>
              <c:f>'PIB ANUAL'!$A$171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3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Pt>
            <c:idx val="21"/>
            <c:marker>
              <c:symbol val="circle"/>
              <c:size val="3"/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0F61-456B-9433-AF9B7B7B145A}"/>
              </c:ext>
            </c:extLst>
          </c:dPt>
          <c:dLbls>
            <c:dLbl>
              <c:idx val="1"/>
              <c:layout>
                <c:manualLayout>
                  <c:x val="-1.8960709759188878E-2"/>
                  <c:y val="2.7312339207536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61-456B-9433-AF9B7B7B14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F61-456B-9433-AF9B7B7B145A}"/>
                </c:ext>
              </c:extLst>
            </c:dLbl>
            <c:dLbl>
              <c:idx val="6"/>
              <c:layout>
                <c:manualLayout>
                  <c:x val="-2.2340515420363329E-2"/>
                  <c:y val="3.0950355967049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F61-456B-9433-AF9B7B7B145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F61-456B-9433-AF9B7B7B145A}"/>
                </c:ext>
              </c:extLst>
            </c:dLbl>
            <c:dLbl>
              <c:idx val="12"/>
              <c:layout>
                <c:manualLayout>
                  <c:x val="-1.600435937378725E-2"/>
                  <c:y val="1.5988685071345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F61-456B-9433-AF9B7B7B145A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F61-456B-9433-AF9B7B7B145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F61-456B-9433-AF9B7B7B145A}"/>
                </c:ext>
              </c:extLst>
            </c:dLbl>
            <c:dLbl>
              <c:idx val="19"/>
              <c:layout>
                <c:manualLayout>
                  <c:x val="-1.2052458383114147E-2"/>
                  <c:y val="2.5434955568913772E-2"/>
                </c:manualLayout>
              </c:layout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F61-456B-9433-AF9B7B7B1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'PIB ANUAL'!$AP$156:$BI$157</c:f>
              <c:multiLvlStrCache>
                <c:ptCount val="2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</c:lvl>
              </c:multiLvlStrCache>
            </c:multiLvlStrRef>
          </c:cat>
          <c:val>
            <c:numRef>
              <c:f>'PIB ANUAL'!$AP$171:$BI$171</c:f>
              <c:numCache>
                <c:formatCode>#,##0.0</c:formatCode>
                <c:ptCount val="20"/>
                <c:pt idx="0">
                  <c:v>3.0104574882206236</c:v>
                </c:pt>
                <c:pt idx="1">
                  <c:v>3.3211037491237789</c:v>
                </c:pt>
                <c:pt idx="2">
                  <c:v>3.7445460136300284</c:v>
                </c:pt>
                <c:pt idx="3">
                  <c:v>1.8674381854308422</c:v>
                </c:pt>
                <c:pt idx="4">
                  <c:v>2.1512991323938451</c:v>
                </c:pt>
                <c:pt idx="5">
                  <c:v>2.0886106954422132</c:v>
                </c:pt>
                <c:pt idx="6">
                  <c:v>1.4294883602323836</c:v>
                </c:pt>
                <c:pt idx="7">
                  <c:v>2.641972268061707</c:v>
                </c:pt>
                <c:pt idx="8">
                  <c:v>1.021516162664966</c:v>
                </c:pt>
                <c:pt idx="9">
                  <c:v>1.2299296380459595</c:v>
                </c:pt>
                <c:pt idx="10">
                  <c:v>1.6414904038389579</c:v>
                </c:pt>
                <c:pt idx="11">
                  <c:v>1.5054963554162129</c:v>
                </c:pt>
                <c:pt idx="12">
                  <c:v>1.7058907704337685</c:v>
                </c:pt>
                <c:pt idx="13">
                  <c:v>2.8826806434386185</c:v>
                </c:pt>
                <c:pt idx="14">
                  <c:v>2.7713527479011049</c:v>
                </c:pt>
                <c:pt idx="15">
                  <c:v>2.643088464552406</c:v>
                </c:pt>
                <c:pt idx="16">
                  <c:v>3.1816627070930963</c:v>
                </c:pt>
                <c:pt idx="17">
                  <c:v>3.2654690322892606</c:v>
                </c:pt>
                <c:pt idx="18">
                  <c:v>3.4520183410257488</c:v>
                </c:pt>
                <c:pt idx="19">
                  <c:v>3.3721932068897047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F61-456B-9433-AF9B7B7B1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503824"/>
        <c:axId val="126750763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'PIB ANUAL'!$A$159</c15:sqref>
                        </c15:formulaRef>
                      </c:ext>
                    </c:extLst>
                    <c:strCache>
                      <c:ptCount val="1"/>
                      <c:pt idx="0">
                        <c:v>Explotación de minas y canteras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'PIB ANUAL'!$AL$159:$BE$159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5.0836679870215988</c:v>
                      </c:pt>
                      <c:pt idx="1">
                        <c:v>-2.3115800854249642</c:v>
                      </c:pt>
                      <c:pt idx="2">
                        <c:v>-2.8760312095634077</c:v>
                      </c:pt>
                      <c:pt idx="3">
                        <c:v>-4.820199804169377</c:v>
                      </c:pt>
                      <c:pt idx="4">
                        <c:v>-3.1846068213286998</c:v>
                      </c:pt>
                      <c:pt idx="5">
                        <c:v>1.7245901315913699</c:v>
                      </c:pt>
                      <c:pt idx="6">
                        <c:v>-1.4991395386939672</c:v>
                      </c:pt>
                      <c:pt idx="7">
                        <c:v>-1.1858170915025141</c:v>
                      </c:pt>
                      <c:pt idx="8">
                        <c:v>-0.43117357361060726</c:v>
                      </c:pt>
                      <c:pt idx="9">
                        <c:v>-4.9973406502266187</c:v>
                      </c:pt>
                      <c:pt idx="10">
                        <c:v>-0.87747925263572313</c:v>
                      </c:pt>
                      <c:pt idx="11">
                        <c:v>-5.1310835826944015</c:v>
                      </c:pt>
                      <c:pt idx="12">
                        <c:v>-8.3271695369959531</c:v>
                      </c:pt>
                      <c:pt idx="13">
                        <c:v>-5.0852034686604668</c:v>
                      </c:pt>
                      <c:pt idx="14">
                        <c:v>-7.1085815137828803</c:v>
                      </c:pt>
                      <c:pt idx="15">
                        <c:v>-2.4013737488918281</c:v>
                      </c:pt>
                      <c:pt idx="16">
                        <c:v>-5.0117302629975313</c:v>
                      </c:pt>
                      <c:pt idx="17">
                        <c:v>-2.0296270876936688</c:v>
                      </c:pt>
                      <c:pt idx="18">
                        <c:v>0.81879309234852826</c:v>
                      </c:pt>
                      <c:pt idx="19">
                        <c:v>-1.2619543827437525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8-0F61-456B-9433-AF9B7B7B145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ANUAL'!$A$160</c15:sqref>
                        </c15:formulaRef>
                      </c:ext>
                    </c:extLst>
                    <c:strCache>
                      <c:ptCount val="1"/>
                      <c:pt idx="0">
                        <c:v>Industrias manufactureras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ANUAL'!$AL$160:$BE$160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6.8705925925747238</c:v>
                      </c:pt>
                      <c:pt idx="1">
                        <c:v>0.84173450658620652</c:v>
                      </c:pt>
                      <c:pt idx="2">
                        <c:v>2.41728211746819</c:v>
                      </c:pt>
                      <c:pt idx="3">
                        <c:v>1.8688426263110642</c:v>
                      </c:pt>
                      <c:pt idx="4">
                        <c:v>0.69095410751542374</c:v>
                      </c:pt>
                      <c:pt idx="5">
                        <c:v>0.99130323092877859</c:v>
                      </c:pt>
                      <c:pt idx="6">
                        <c:v>2.2735066703965856</c:v>
                      </c:pt>
                      <c:pt idx="7">
                        <c:v>3.8631334131794688</c:v>
                      </c:pt>
                      <c:pt idx="8">
                        <c:v>4.3494563858427142</c:v>
                      </c:pt>
                      <c:pt idx="9">
                        <c:v>6.0342376871566898</c:v>
                      </c:pt>
                      <c:pt idx="10">
                        <c:v>1.4050674290765954</c:v>
                      </c:pt>
                      <c:pt idx="11">
                        <c:v>1.4630951015393663</c:v>
                      </c:pt>
                      <c:pt idx="12">
                        <c:v>0.59097054138814542</c:v>
                      </c:pt>
                      <c:pt idx="13">
                        <c:v>-4.5762469468284053</c:v>
                      </c:pt>
                      <c:pt idx="14">
                        <c:v>-1.0768310104632945</c:v>
                      </c:pt>
                      <c:pt idx="15">
                        <c:v>-2.0818742082684167</c:v>
                      </c:pt>
                      <c:pt idx="16">
                        <c:v>-2.066581308966434</c:v>
                      </c:pt>
                      <c:pt idx="17">
                        <c:v>4.1188338041165906</c:v>
                      </c:pt>
                      <c:pt idx="18">
                        <c:v>2.2786956337742055</c:v>
                      </c:pt>
                      <c:pt idx="19">
                        <c:v>2.6157485202419366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0F61-456B-9433-AF9B7B7B145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ANUAL'!$A$161</c15:sqref>
                        </c15:formulaRef>
                      </c:ext>
                    </c:extLst>
                    <c:strCache>
                      <c:ptCount val="1"/>
                      <c:pt idx="0">
                        <c:v>Suministro de electricidad, gas, vapor y aire acondicionado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ANUAL'!$AL$161:$BE$161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4.6278744148612105</c:v>
                      </c:pt>
                      <c:pt idx="1">
                        <c:v>3.5913927598619324</c:v>
                      </c:pt>
                      <c:pt idx="2">
                        <c:v>3.7571163713953695</c:v>
                      </c:pt>
                      <c:pt idx="3">
                        <c:v>1.8525342574638302</c:v>
                      </c:pt>
                      <c:pt idx="4">
                        <c:v>-0.644921393800999</c:v>
                      </c:pt>
                      <c:pt idx="5">
                        <c:v>-2.1898344692710339</c:v>
                      </c:pt>
                      <c:pt idx="6">
                        <c:v>-0.36849278489312098</c:v>
                      </c:pt>
                      <c:pt idx="7">
                        <c:v>0.37181172664479334</c:v>
                      </c:pt>
                      <c:pt idx="8">
                        <c:v>1.0978420399153919</c:v>
                      </c:pt>
                      <c:pt idx="9">
                        <c:v>-0.81477498291688732</c:v>
                      </c:pt>
                      <c:pt idx="10">
                        <c:v>-0.84421644254381079</c:v>
                      </c:pt>
                      <c:pt idx="11">
                        <c:v>0.55248606011414836</c:v>
                      </c:pt>
                      <c:pt idx="12">
                        <c:v>0.54751051902624681</c:v>
                      </c:pt>
                      <c:pt idx="13">
                        <c:v>3.1840728322857927</c:v>
                      </c:pt>
                      <c:pt idx="14">
                        <c:v>3.9546289509537331</c:v>
                      </c:pt>
                      <c:pt idx="15">
                        <c:v>3.786993562788382</c:v>
                      </c:pt>
                      <c:pt idx="16">
                        <c:v>2.1057997330779443</c:v>
                      </c:pt>
                      <c:pt idx="17">
                        <c:v>2.6585696193615007</c:v>
                      </c:pt>
                      <c:pt idx="18">
                        <c:v>2.971741200137572</c:v>
                      </c:pt>
                      <c:pt idx="19">
                        <c:v>2.436884264487631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0F61-456B-9433-AF9B7B7B145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ANUAL'!$A$162</c15:sqref>
                        </c15:formulaRef>
                      </c:ext>
                    </c:extLst>
                    <c:strCache>
                      <c:ptCount val="1"/>
                      <c:pt idx="0">
                        <c:v>Construcción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ANUAL'!$AL$162:$BE$162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14.660410214907671</c:v>
                      </c:pt>
                      <c:pt idx="1">
                        <c:v>7.4310869764362195</c:v>
                      </c:pt>
                      <c:pt idx="2">
                        <c:v>9.1811186476316919</c:v>
                      </c:pt>
                      <c:pt idx="3">
                        <c:v>5.8983252643200359</c:v>
                      </c:pt>
                      <c:pt idx="4">
                        <c:v>7.3025437170086747</c:v>
                      </c:pt>
                      <c:pt idx="5">
                        <c:v>9.981336007120035</c:v>
                      </c:pt>
                      <c:pt idx="6">
                        <c:v>3.5265383390753868</c:v>
                      </c:pt>
                      <c:pt idx="7">
                        <c:v>5.025740230332687</c:v>
                      </c:pt>
                      <c:pt idx="8">
                        <c:v>7.3658371293772404</c:v>
                      </c:pt>
                      <c:pt idx="9">
                        <c:v>2.3915435492766619</c:v>
                      </c:pt>
                      <c:pt idx="10">
                        <c:v>4.5086571582741328</c:v>
                      </c:pt>
                      <c:pt idx="11">
                        <c:v>0.89901026022501185</c:v>
                      </c:pt>
                      <c:pt idx="12">
                        <c:v>-4.2399919195590314</c:v>
                      </c:pt>
                      <c:pt idx="13">
                        <c:v>-1.4406637762405694</c:v>
                      </c:pt>
                      <c:pt idx="14">
                        <c:v>-2.5290172765730148</c:v>
                      </c:pt>
                      <c:pt idx="15">
                        <c:v>-0.26369836097782695</c:v>
                      </c:pt>
                      <c:pt idx="16">
                        <c:v>-1.3816158573746833</c:v>
                      </c:pt>
                      <c:pt idx="17">
                        <c:v>-5.3293891253869958</c:v>
                      </c:pt>
                      <c:pt idx="18">
                        <c:v>2.015678641894155</c:v>
                      </c:pt>
                      <c:pt idx="19">
                        <c:v>2.3282008439250461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0F61-456B-9433-AF9B7B7B145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ANUAL'!$A$163</c15:sqref>
                        </c15:formulaRef>
                      </c:ext>
                    </c:extLst>
                    <c:strCache>
                      <c:ptCount val="1"/>
                      <c:pt idx="0">
                        <c:v>Comercio al por mayor y al por menor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ANUAL'!$AL$163:$BE$163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5.7437365287851492</c:v>
                      </c:pt>
                      <c:pt idx="1">
                        <c:v>4.4339020976984784</c:v>
                      </c:pt>
                      <c:pt idx="2">
                        <c:v>4.6908786101915041</c:v>
                      </c:pt>
                      <c:pt idx="3">
                        <c:v>4.1906575071426886</c:v>
                      </c:pt>
                      <c:pt idx="4">
                        <c:v>3.9899969531830948</c:v>
                      </c:pt>
                      <c:pt idx="5">
                        <c:v>2.6639602210898516</c:v>
                      </c:pt>
                      <c:pt idx="6">
                        <c:v>3.5971053274029146</c:v>
                      </c:pt>
                      <c:pt idx="7">
                        <c:v>3.1327235710066077</c:v>
                      </c:pt>
                      <c:pt idx="8">
                        <c:v>3.0696415887552035</c:v>
                      </c:pt>
                      <c:pt idx="9">
                        <c:v>2.3900373832665736</c:v>
                      </c:pt>
                      <c:pt idx="10">
                        <c:v>1.8720466121493189</c:v>
                      </c:pt>
                      <c:pt idx="11">
                        <c:v>3.3497967305152088</c:v>
                      </c:pt>
                      <c:pt idx="12">
                        <c:v>1.4765690688053326</c:v>
                      </c:pt>
                      <c:pt idx="13">
                        <c:v>2.2720571344974587</c:v>
                      </c:pt>
                      <c:pt idx="14">
                        <c:v>3.2841302624859452</c:v>
                      </c:pt>
                      <c:pt idx="15">
                        <c:v>0.56926335045245935</c:v>
                      </c:pt>
                      <c:pt idx="16">
                        <c:v>3.3511795646943057</c:v>
                      </c:pt>
                      <c:pt idx="17">
                        <c:v>3.0945463005872114</c:v>
                      </c:pt>
                      <c:pt idx="18">
                        <c:v>1.8440428513470124</c:v>
                      </c:pt>
                      <c:pt idx="19">
                        <c:v>2.6658393483969007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0F61-456B-9433-AF9B7B7B145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ANUAL'!$A$164</c15:sqref>
                        </c15:formulaRef>
                      </c:ext>
                    </c:extLst>
                    <c:strCache>
                      <c:ptCount val="1"/>
                      <c:pt idx="0">
                        <c:v>Información y comunicaciones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ANUAL'!$AL$164:$BE$164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9.0484150713814984</c:v>
                      </c:pt>
                      <c:pt idx="1">
                        <c:v>9.4101416271131342</c:v>
                      </c:pt>
                      <c:pt idx="2">
                        <c:v>2.4068462179674981</c:v>
                      </c:pt>
                      <c:pt idx="3">
                        <c:v>5.3890136609199715</c:v>
                      </c:pt>
                      <c:pt idx="4">
                        <c:v>0.70693072937653767</c:v>
                      </c:pt>
                      <c:pt idx="5">
                        <c:v>-0.74978651584093825</c:v>
                      </c:pt>
                      <c:pt idx="6">
                        <c:v>4.0933424944207104</c:v>
                      </c:pt>
                      <c:pt idx="7">
                        <c:v>1.1743199961917554</c:v>
                      </c:pt>
                      <c:pt idx="8">
                        <c:v>9.2197009059219681E-2</c:v>
                      </c:pt>
                      <c:pt idx="9">
                        <c:v>0.63089702031223283</c:v>
                      </c:pt>
                      <c:pt idx="10">
                        <c:v>-0.82687915447492344</c:v>
                      </c:pt>
                      <c:pt idx="11">
                        <c:v>-2.3391602452620077</c:v>
                      </c:pt>
                      <c:pt idx="12">
                        <c:v>-0.95165796065195707</c:v>
                      </c:pt>
                      <c:pt idx="13">
                        <c:v>0.49958526952322302</c:v>
                      </c:pt>
                      <c:pt idx="14">
                        <c:v>-2.7302860142486765</c:v>
                      </c:pt>
                      <c:pt idx="15">
                        <c:v>2.2846846556593619</c:v>
                      </c:pt>
                      <c:pt idx="16">
                        <c:v>0.65519790138419864</c:v>
                      </c:pt>
                      <c:pt idx="17">
                        <c:v>1.9725060936638812</c:v>
                      </c:pt>
                      <c:pt idx="18">
                        <c:v>5.9648495042023058</c:v>
                      </c:pt>
                      <c:pt idx="19">
                        <c:v>2.8634461618080991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0F61-456B-9433-AF9B7B7B145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ANUAL'!$A$165</c15:sqref>
                        </c15:formulaRef>
                      </c:ext>
                    </c:extLst>
                    <c:strCache>
                      <c:ptCount val="1"/>
                      <c:pt idx="0">
                        <c:v>Actividades financieras y de seguros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ANUAL'!$AL$165:$BE$165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9.2146426812808215</c:v>
                      </c:pt>
                      <c:pt idx="1">
                        <c:v>10.363927027752169</c:v>
                      </c:pt>
                      <c:pt idx="2">
                        <c:v>13.522821630826272</c:v>
                      </c:pt>
                      <c:pt idx="3">
                        <c:v>7.9697631985985424</c:v>
                      </c:pt>
                      <c:pt idx="4">
                        <c:v>10.987894418399009</c:v>
                      </c:pt>
                      <c:pt idx="5">
                        <c:v>8.7339977252012488</c:v>
                      </c:pt>
                      <c:pt idx="6">
                        <c:v>8.4345630556029505</c:v>
                      </c:pt>
                      <c:pt idx="7">
                        <c:v>3.8810167386939156</c:v>
                      </c:pt>
                      <c:pt idx="8">
                        <c:v>2.3273772257754217</c:v>
                      </c:pt>
                      <c:pt idx="9">
                        <c:v>1.5782747445483096</c:v>
                      </c:pt>
                      <c:pt idx="10">
                        <c:v>2.3682462172531729</c:v>
                      </c:pt>
                      <c:pt idx="11">
                        <c:v>5.6152705427230103</c:v>
                      </c:pt>
                      <c:pt idx="12">
                        <c:v>2.4398755791926021</c:v>
                      </c:pt>
                      <c:pt idx="13">
                        <c:v>7.4047268194959344</c:v>
                      </c:pt>
                      <c:pt idx="14">
                        <c:v>4.492076754486618</c:v>
                      </c:pt>
                      <c:pt idx="15">
                        <c:v>7.2112644389713978</c:v>
                      </c:pt>
                      <c:pt idx="16">
                        <c:v>3.6097968742045481</c:v>
                      </c:pt>
                      <c:pt idx="17">
                        <c:v>4.1704105909784914</c:v>
                      </c:pt>
                      <c:pt idx="18">
                        <c:v>4.3752521166955347</c:v>
                      </c:pt>
                      <c:pt idx="19">
                        <c:v>2.11189023709737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0F61-456B-9433-AF9B7B7B145A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ANUAL'!$A$166</c15:sqref>
                        </c15:formulaRef>
                      </c:ext>
                    </c:extLst>
                    <c:strCache>
                      <c:ptCount val="1"/>
                      <c:pt idx="0">
                        <c:v>Actividades inmobiliarias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ANUAL'!$AL$166:$BE$166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3.3927585063270698</c:v>
                      </c:pt>
                      <c:pt idx="1">
                        <c:v>2.7560619685717143</c:v>
                      </c:pt>
                      <c:pt idx="2">
                        <c:v>3.4207188631314693</c:v>
                      </c:pt>
                      <c:pt idx="3">
                        <c:v>2.8711143802206038</c:v>
                      </c:pt>
                      <c:pt idx="4">
                        <c:v>2.6137326945387684</c:v>
                      </c:pt>
                      <c:pt idx="5">
                        <c:v>3.0584639569242427</c:v>
                      </c:pt>
                      <c:pt idx="6">
                        <c:v>3.1263573813902639</c:v>
                      </c:pt>
                      <c:pt idx="7">
                        <c:v>3.9487763113076824</c:v>
                      </c:pt>
                      <c:pt idx="8">
                        <c:v>3.370135676877922</c:v>
                      </c:pt>
                      <c:pt idx="9">
                        <c:v>3.9596251473004429</c:v>
                      </c:pt>
                      <c:pt idx="10">
                        <c:v>3.6613901341922599</c:v>
                      </c:pt>
                      <c:pt idx="11">
                        <c:v>3.1337076460463038</c:v>
                      </c:pt>
                      <c:pt idx="12">
                        <c:v>2.8029941856970737</c:v>
                      </c:pt>
                      <c:pt idx="13">
                        <c:v>2.6636922900398048</c:v>
                      </c:pt>
                      <c:pt idx="14">
                        <c:v>3.1561702571793404</c:v>
                      </c:pt>
                      <c:pt idx="15">
                        <c:v>3.5640706777278126</c:v>
                      </c:pt>
                      <c:pt idx="16">
                        <c:v>2.7579497385532505</c:v>
                      </c:pt>
                      <c:pt idx="17">
                        <c:v>2.7486009125911721</c:v>
                      </c:pt>
                      <c:pt idx="18">
                        <c:v>2.6822601287423709</c:v>
                      </c:pt>
                      <c:pt idx="19">
                        <c:v>2.4312779303191263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0F61-456B-9433-AF9B7B7B145A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ANUAL'!$A$167</c15:sqref>
                        </c15:formulaRef>
                      </c:ext>
                    </c:extLst>
                    <c:strCache>
                      <c:ptCount val="1"/>
                      <c:pt idx="0">
                        <c:v>Actividades profesionales, científicas y técnicas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ANUAL'!$AL$167:$BE$167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8.6576864339029385</c:v>
                      </c:pt>
                      <c:pt idx="1">
                        <c:v>7.6919538734177024</c:v>
                      </c:pt>
                      <c:pt idx="2">
                        <c:v>7.9798892202354921</c:v>
                      </c:pt>
                      <c:pt idx="3">
                        <c:v>5.3405205531902595</c:v>
                      </c:pt>
                      <c:pt idx="4">
                        <c:v>2.5294875022887879</c:v>
                      </c:pt>
                      <c:pt idx="5">
                        <c:v>0.30930108701873849</c:v>
                      </c:pt>
                      <c:pt idx="6">
                        <c:v>0.45364446849977469</c:v>
                      </c:pt>
                      <c:pt idx="7">
                        <c:v>-3.2848432012596191</c:v>
                      </c:pt>
                      <c:pt idx="8">
                        <c:v>-3.100327510727098</c:v>
                      </c:pt>
                      <c:pt idx="9">
                        <c:v>-2.4218979509673488</c:v>
                      </c:pt>
                      <c:pt idx="10">
                        <c:v>-3.6964489933695006</c:v>
                      </c:pt>
                      <c:pt idx="11">
                        <c:v>-0.75679649570606955</c:v>
                      </c:pt>
                      <c:pt idx="12">
                        <c:v>-0.24925394890034624</c:v>
                      </c:pt>
                      <c:pt idx="13">
                        <c:v>1.6644725397189717</c:v>
                      </c:pt>
                      <c:pt idx="14">
                        <c:v>2.4269366923028031</c:v>
                      </c:pt>
                      <c:pt idx="15">
                        <c:v>1.8061361857691907</c:v>
                      </c:pt>
                      <c:pt idx="16">
                        <c:v>3.8628083536902409</c:v>
                      </c:pt>
                      <c:pt idx="17">
                        <c:v>4.2329138976197953</c:v>
                      </c:pt>
                      <c:pt idx="18">
                        <c:v>3.4875402899052546</c:v>
                      </c:pt>
                      <c:pt idx="19">
                        <c:v>3.6925587151444716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0F61-456B-9433-AF9B7B7B145A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ANUAL'!$A$168</c15:sqref>
                        </c15:formulaRef>
                      </c:ext>
                    </c:extLst>
                    <c:strCache>
                      <c:ptCount val="1"/>
                      <c:pt idx="0">
                        <c:v>Administración pública y defensa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ANUAL'!$AL$168:$BE$168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5.7941482881326465</c:v>
                      </c:pt>
                      <c:pt idx="1">
                        <c:v>5.2455131018907935</c:v>
                      </c:pt>
                      <c:pt idx="2">
                        <c:v>5.9883030152997776</c:v>
                      </c:pt>
                      <c:pt idx="3">
                        <c:v>6.2243680948432143</c:v>
                      </c:pt>
                      <c:pt idx="4">
                        <c:v>7.4871589655138422</c:v>
                      </c:pt>
                      <c:pt idx="5">
                        <c:v>7.9240227844075832</c:v>
                      </c:pt>
                      <c:pt idx="6">
                        <c:v>10.026884949498907</c:v>
                      </c:pt>
                      <c:pt idx="7">
                        <c:v>-1.6994205974826144</c:v>
                      </c:pt>
                      <c:pt idx="8">
                        <c:v>1.145924559373654</c:v>
                      </c:pt>
                      <c:pt idx="9">
                        <c:v>4.191774527652953</c:v>
                      </c:pt>
                      <c:pt idx="10">
                        <c:v>0.6190072730957894</c:v>
                      </c:pt>
                      <c:pt idx="11">
                        <c:v>7.7688561809808192</c:v>
                      </c:pt>
                      <c:pt idx="12">
                        <c:v>2.9429374154979655</c:v>
                      </c:pt>
                      <c:pt idx="13">
                        <c:v>3.9690955160103414</c:v>
                      </c:pt>
                      <c:pt idx="14">
                        <c:v>3.534571809494679</c:v>
                      </c:pt>
                      <c:pt idx="15">
                        <c:v>3.3658780884715327</c:v>
                      </c:pt>
                      <c:pt idx="16">
                        <c:v>4.732997301336809</c:v>
                      </c:pt>
                      <c:pt idx="17">
                        <c:v>5.0954142459845144</c:v>
                      </c:pt>
                      <c:pt idx="18">
                        <c:v>4.4468355383989291</c:v>
                      </c:pt>
                      <c:pt idx="19">
                        <c:v>4.1201380018075469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0F61-456B-9433-AF9B7B7B145A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ANUAL'!$A$169</c15:sqref>
                        </c15:formulaRef>
                      </c:ext>
                    </c:extLst>
                    <c:strCache>
                      <c:ptCount val="1"/>
                      <c:pt idx="0">
                        <c:v>Actividades artísticas, de entretenimiento y recreación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ANUAL'!$AL$169:$BE$169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6.4218147939270978</c:v>
                      </c:pt>
                      <c:pt idx="1">
                        <c:v>0.7761837779572005</c:v>
                      </c:pt>
                      <c:pt idx="2">
                        <c:v>2.334440856551808</c:v>
                      </c:pt>
                      <c:pt idx="3">
                        <c:v>1.747084720690296</c:v>
                      </c:pt>
                      <c:pt idx="4">
                        <c:v>1.7096092652984396</c:v>
                      </c:pt>
                      <c:pt idx="5">
                        <c:v>4.8459976167945342</c:v>
                      </c:pt>
                      <c:pt idx="6">
                        <c:v>4.529880295010841</c:v>
                      </c:pt>
                      <c:pt idx="7">
                        <c:v>5.8078074423271602</c:v>
                      </c:pt>
                      <c:pt idx="8">
                        <c:v>6.2746248723937015</c:v>
                      </c:pt>
                      <c:pt idx="9">
                        <c:v>6.9648218774561315</c:v>
                      </c:pt>
                      <c:pt idx="10">
                        <c:v>5.1137911923865147</c:v>
                      </c:pt>
                      <c:pt idx="11">
                        <c:v>3.9920919113866375</c:v>
                      </c:pt>
                      <c:pt idx="12">
                        <c:v>2.9355132463304727</c:v>
                      </c:pt>
                      <c:pt idx="13">
                        <c:v>2.2777010637335451</c:v>
                      </c:pt>
                      <c:pt idx="14">
                        <c:v>1.5932632625430472</c:v>
                      </c:pt>
                      <c:pt idx="15">
                        <c:v>1.6779475470966503</c:v>
                      </c:pt>
                      <c:pt idx="16">
                        <c:v>2.0009705294114326</c:v>
                      </c:pt>
                      <c:pt idx="17">
                        <c:v>2.7805898691229345</c:v>
                      </c:pt>
                      <c:pt idx="18">
                        <c:v>1.8579389359613572</c:v>
                      </c:pt>
                      <c:pt idx="19">
                        <c:v>2.5791325872528148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0F61-456B-9433-AF9B7B7B145A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ANUAL'!$A$170</c15:sqref>
                        </c15:formulaRef>
                      </c:ext>
                    </c:extLst>
                    <c:strCache>
                      <c:ptCount val="1"/>
                      <c:pt idx="0">
                        <c:v>Valor Agregado Bruto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ANUAL'!$AP$156:$BI$157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  <c:pt idx="12">
                          <c:v>I</c:v>
                        </c:pt>
                        <c:pt idx="13">
                          <c:v>II</c:v>
                        </c:pt>
                        <c:pt idx="14">
                          <c:v>III</c:v>
                        </c:pt>
                        <c:pt idx="15">
                          <c:v>IV</c:v>
                        </c:pt>
                        <c:pt idx="16">
                          <c:v>I</c:v>
                        </c:pt>
                        <c:pt idx="17">
                          <c:v>II</c:v>
                        </c:pt>
                        <c:pt idx="18">
                          <c:v>III</c:v>
                        </c:pt>
                        <c:pt idx="19">
                          <c:v>IV</c:v>
                        </c:pt>
                      </c:lvl>
                      <c:lvl>
                        <c:pt idx="0">
                          <c:v>2015</c:v>
                        </c:pt>
                        <c:pt idx="4">
                          <c:v>2016</c:v>
                        </c:pt>
                        <c:pt idx="8">
                          <c:v>2017</c:v>
                        </c:pt>
                        <c:pt idx="12">
                          <c:v>2018</c:v>
                        </c:pt>
                        <c:pt idx="16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ANUAL'!$AL$170:$BE$170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0F61-456B-9433-AF9B7B7B145A}"/>
                  </c:ext>
                </c:extLst>
              </c15:ser>
            </c15:filteredLineSeries>
          </c:ext>
        </c:extLst>
      </c:lineChart>
      <c:catAx>
        <c:axId val="126750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67507632"/>
        <c:crosses val="autoZero"/>
        <c:auto val="1"/>
        <c:lblAlgn val="ctr"/>
        <c:lblOffset val="100"/>
        <c:noMultiLvlLbl val="0"/>
      </c:catAx>
      <c:valAx>
        <c:axId val="126750763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6750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0.64477</cdr:y>
    </cdr:from>
    <cdr:to>
      <cdr:x>1</cdr:x>
      <cdr:y>0.76631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2656921"/>
          <a:ext cx="6938352" cy="50085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0.63845</cdr:y>
    </cdr:from>
    <cdr:to>
      <cdr:x>1</cdr:x>
      <cdr:y>0.75217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2560431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14/02/2020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81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56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10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38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Año 2019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de febrero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Valor agregado del sector agropecuario silvícola y pesquero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IV trimestre 2018-2019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0859B41-704F-4A13-904A-C0675A10E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76607"/>
              </p:ext>
            </p:extLst>
          </p:nvPr>
        </p:nvGraphicFramePr>
        <p:xfrm>
          <a:off x="6502401" y="2057399"/>
          <a:ext cx="5778500" cy="420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445608" y="1459066"/>
            <a:ext cx="5668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Work Sans Medium" pitchFamily="2" charset="77"/>
              </a:rPr>
              <a:t>Tasa de Crecimiento (%) IV Trimestre 2018-2019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459066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Work Sans Medium" pitchFamily="2" charset="77"/>
              </a:rPr>
              <a:t>Participación (%) del valor agregado sectorial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858414"/>
              </p:ext>
            </p:extLst>
          </p:nvPr>
        </p:nvGraphicFramePr>
        <p:xfrm>
          <a:off x="415635" y="1945902"/>
          <a:ext cx="6743351" cy="401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IV trimestre de 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cuarto trimestre de  2019 con el  6,28% en el valor agregado generado por la economía, ocupando el séptimo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6B59D7D-689D-4355-BC48-3A2F5EF94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781997"/>
              </p:ext>
            </p:extLst>
          </p:nvPr>
        </p:nvGraphicFramePr>
        <p:xfrm>
          <a:off x="1625600" y="1273574"/>
          <a:ext cx="8902700" cy="431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2018-2019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– PIB, en su serie original, creció 3,3% en 2019 con respecto al año 2018. Por su parte el sector agropecuario silvícola y pesquero, presentó un crecimiento de 2,0% en 2019 con respecto al año anterior.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125D098-E784-46EE-ABBA-0DF8F5612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676024"/>
              </p:ext>
            </p:extLst>
          </p:nvPr>
        </p:nvGraphicFramePr>
        <p:xfrm>
          <a:off x="1240752" y="1362814"/>
          <a:ext cx="9788079" cy="429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BBDB6DDA-B3FE-4B54-8337-8969B8E60872}"/>
              </a:ext>
            </a:extLst>
          </p:cNvPr>
          <p:cNvSpPr/>
          <p:nvPr/>
        </p:nvSpPr>
        <p:spPr>
          <a:xfrm>
            <a:off x="1452559" y="3892858"/>
            <a:ext cx="9286880" cy="300269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del sector agropecuario silvícola y pesquero 2006-2019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877618"/>
            <a:ext cx="996615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2019 la variación del valor agregado del sector agropecuario silvícola y pesquero se ubicó 1,3 puntos porcentuales  por debajo del PIB (3,3%).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6012C066-F0C7-49C1-ABB4-42A48094D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839544"/>
              </p:ext>
            </p:extLst>
          </p:nvPr>
        </p:nvGraphicFramePr>
        <p:xfrm>
          <a:off x="806116" y="1181969"/>
          <a:ext cx="10407316" cy="430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03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Valor agregado del sector agropecuario silvícola y pesquero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2018-2019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242D5D6-8604-478C-ACC9-24A5E10BCEE4}"/>
              </a:ext>
            </a:extLst>
          </p:cNvPr>
          <p:cNvSpPr/>
          <p:nvPr/>
        </p:nvSpPr>
        <p:spPr>
          <a:xfrm>
            <a:off x="1054750" y="1459066"/>
            <a:ext cx="44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Work Sans Medium" pitchFamily="2" charset="77"/>
              </a:rPr>
              <a:t>Tasa de crecimiento anual 2018-2019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5CD8B66-2ED4-4EC2-9BD6-1AEE7FD944AB}"/>
              </a:ext>
            </a:extLst>
          </p:cNvPr>
          <p:cNvSpPr/>
          <p:nvPr/>
        </p:nvSpPr>
        <p:spPr>
          <a:xfrm>
            <a:off x="6286501" y="1464013"/>
            <a:ext cx="565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Work Sans Medium" pitchFamily="2" charset="77"/>
              </a:rPr>
              <a:t>Participación (%) del valor agregado sectorial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3DACE96-C2BA-466C-833D-70955B764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514909"/>
              </p:ext>
            </p:extLst>
          </p:nvPr>
        </p:nvGraphicFramePr>
        <p:xfrm>
          <a:off x="5952148" y="2027728"/>
          <a:ext cx="6239852" cy="466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4B2E693D-AE1D-40E0-A066-C45CA9F45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456725"/>
              </p:ext>
            </p:extLst>
          </p:nvPr>
        </p:nvGraphicFramePr>
        <p:xfrm>
          <a:off x="97448" y="2061352"/>
          <a:ext cx="6938352" cy="412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497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anual (%) 2018-2019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E766CBC-ADD7-446F-AC21-97A21316F5FF}"/>
              </a:ext>
            </a:extLst>
          </p:cNvPr>
          <p:cNvSpPr txBox="1"/>
          <p:nvPr/>
        </p:nvSpPr>
        <p:spPr>
          <a:xfrm>
            <a:off x="1984864" y="1389243"/>
            <a:ext cx="289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>
                <a:solidFill>
                  <a:srgbClr val="395F9B"/>
                </a:solidFill>
                <a:latin typeface="Work Sans Medium" pitchFamily="2" charset="77"/>
              </a:rPr>
              <a:t>Cultivos Agrícolas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8AF96C-804F-4450-9B28-B8716F7E27A3}"/>
              </a:ext>
            </a:extLst>
          </p:cNvPr>
          <p:cNvSpPr txBox="1"/>
          <p:nvPr/>
        </p:nvSpPr>
        <p:spPr>
          <a:xfrm>
            <a:off x="7705081" y="1406886"/>
            <a:ext cx="330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>
                <a:solidFill>
                  <a:srgbClr val="395F9B"/>
                </a:solidFill>
                <a:latin typeface="Work Sans Medium" pitchFamily="2" charset="77"/>
              </a:rPr>
              <a:t>Productos Pecuarios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510882"/>
              </p:ext>
            </p:extLst>
          </p:nvPr>
        </p:nvGraphicFramePr>
        <p:xfrm>
          <a:off x="374153" y="1926574"/>
          <a:ext cx="5886947" cy="402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C6E9F2E2-16D9-4C5D-AEEC-52FAA4E83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393455"/>
              </p:ext>
            </p:extLst>
          </p:nvPr>
        </p:nvGraphicFramePr>
        <p:xfrm>
          <a:off x="6134792" y="2384192"/>
          <a:ext cx="5721848" cy="3084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Año 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192252" y="5253183"/>
            <a:ext cx="117796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2019 con el 6,82% en el valor agregado generado por la economía, ocupando el séptimo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9C2C6AE-2A4E-4D91-AC57-4E2773B46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31035"/>
              </p:ext>
            </p:extLst>
          </p:nvPr>
        </p:nvGraphicFramePr>
        <p:xfrm>
          <a:off x="939800" y="1107810"/>
          <a:ext cx="10477500" cy="451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133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IV trimestre 2019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de febrero de 2020</a:t>
            </a:r>
          </a:p>
        </p:txBody>
      </p:sp>
    </p:spTree>
    <p:extLst>
      <p:ext uri="{BB962C8B-B14F-4D97-AF65-F5344CB8AC3E}">
        <p14:creationId xmlns:p14="http://schemas.microsoft.com/office/powerpoint/2010/main" val="366079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IV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2018-2019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– PIB, en su serie original, creció 3,4% en el cuarto trimestre de 2019, con respecto al mismo periodo de 2018. Por su parte el sector Agropecuario Silvícola y Pesquero, presentó un crecimiento de 3,9% para el  mismo periodo de análisis.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AAA1D81-A632-43D4-8516-F0079E94F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204342"/>
              </p:ext>
            </p:extLst>
          </p:nvPr>
        </p:nvGraphicFramePr>
        <p:xfrm>
          <a:off x="1270000" y="1663700"/>
          <a:ext cx="9131300" cy="367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893759" y="2569932"/>
            <a:ext cx="9286880" cy="215444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del sector agropecuario silvícola y pesquero IV trimestre 2015-2019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cuarto trimestre de 2019, la variación del Valor Agregado del sector Agropecuario Silvícola y Pesquero se ubicó 0,5 puntos porcentuales  por encima del PIB Total (3,4%).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708C0D4-E065-4175-BAD4-D25F6F5DB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237721"/>
              </p:ext>
            </p:extLst>
          </p:nvPr>
        </p:nvGraphicFramePr>
        <p:xfrm>
          <a:off x="794426" y="1181970"/>
          <a:ext cx="10603148" cy="419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87658B-C8F2-40E1-A28B-7E7862D35F92}"/>
</file>

<file path=customXml/itemProps2.xml><?xml version="1.0" encoding="utf-8"?>
<ds:datastoreItem xmlns:ds="http://schemas.openxmlformats.org/officeDocument/2006/customXml" ds:itemID="{7E67DA40-5E93-4C91-9C0B-0F73353F3A7B}"/>
</file>

<file path=customXml/itemProps3.xml><?xml version="1.0" encoding="utf-8"?>
<ds:datastoreItem xmlns:ds="http://schemas.openxmlformats.org/officeDocument/2006/customXml" ds:itemID="{ED6D6D87-9177-440A-83F4-207B1D8E65FE}"/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575</Words>
  <Application>Microsoft Office PowerPoint</Application>
  <PresentationFormat>Panorámica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Work Sans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125</cp:revision>
  <dcterms:created xsi:type="dcterms:W3CDTF">2019-02-12T04:28:07Z</dcterms:created>
  <dcterms:modified xsi:type="dcterms:W3CDTF">2020-02-14T21:19:16Z</dcterms:modified>
</cp:coreProperties>
</file>